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3" r:id="rId6"/>
    <p:sldId id="264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4"/>
    <p:restoredTop sz="94708"/>
  </p:normalViewPr>
  <p:slideViewPr>
    <p:cSldViewPr snapToGrid="0">
      <p:cViewPr varScale="1">
        <p:scale>
          <a:sx n="82" d="100"/>
          <a:sy n="82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6D4C-8EBA-3F4D-BF37-EB94359A605B}" type="datetimeFigureOut">
              <a:rPr lang="en-SK" smtClean="0"/>
              <a:t>08/03/2023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2DFB-8F01-8F41-9CBA-B1916D5D197F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0227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697B-FD88-FF42-85E7-E3A9EF8B8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3EDB-7697-BB84-C100-84979286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E0CFE-03B5-9D07-26ED-E85DC0F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3EA8-5A30-154D-AF3A-8295CC7B0AFF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D2BF-6B9C-2A7C-9420-20CF030F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927F-6337-5354-B135-C30886D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1877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5635-3544-98C5-82EB-E34A55BE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23F3D-B16D-201B-B874-D20966DA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960D-49C4-2B23-26ED-579D2285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C0F6-72CD-AE4E-9F63-F4E6592B4437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EB26-8467-58A0-5298-1C899BB5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FEEEE-7232-ECA3-78DA-97AF2DF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982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90D68-4A03-1C27-F4BB-E3F6588F7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84F0-3E32-3D78-1BB6-12488F7DB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54DB-C6E1-D9E7-6295-B2543F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15D0-DF6E-2447-96F4-688E4F0A1DA2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A5192-8E83-6180-A199-1E6D1064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422B-B31E-0B88-33E3-FC1DA881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3449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DA7D-4AC3-F26F-03CB-2E47885E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0C6C-1D97-F931-3836-4283D096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AE24-7D25-AF01-9C00-94FC04D6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CEB7-7C0E-E546-8288-A8DFB0ED8A74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C7B2-ABCC-22A2-2784-E8DB37A1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C7BF2-8751-F534-C718-E62753B8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121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BBEA-847E-A8EF-649E-541D762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C2222-9511-5EF6-8446-DAD0F3CE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ECA18-7509-8C9F-03C6-5B8657C5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F00F-30BE-724C-898C-7F829ABA0614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16025-2A4C-E53C-F30B-437EECF0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5926-0906-6959-5855-DA67AFB9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785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4B39-C91F-CE59-C28E-54548A6B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950A-8935-6505-2C08-AACCAC6B3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A540-2388-25F5-0208-C9C3EF2F1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6C150-E43E-05CA-EB19-8021F23B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7F24-BCB2-4B45-B6A6-A8F707089040}" type="datetime1">
              <a:rPr lang="sk-SK" smtClean="0"/>
              <a:t>3. 8. 2023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FD690-D707-6DAC-699B-FAC57843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85119-A431-3013-AA9A-3532C6F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99558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4EE-FF69-9F98-E5D1-348DC5AD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46D2-FBDC-7D74-CD1A-93EFAE2A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E949-E2E1-7925-DC3C-8522C0385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0EF49-6222-6E88-D1EF-FBFC9DB98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557D4-22EC-87C8-421D-3814D3860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34429-B2E5-5685-1BAD-21B7E478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B1B0-8F91-E24E-A67C-3B59EC70D94E}" type="datetime1">
              <a:rPr lang="sk-SK" smtClean="0"/>
              <a:t>3. 8. 2023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F1BDC-E123-C930-7801-DBA0FDF3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F4D0B-76F2-EA55-99EE-2370ED6C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5707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6AB4-4977-8F42-AAC4-4559A1C6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874EF-7128-1DB7-7F97-6D73648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5C60-711C-C348-9100-B815316863D9}" type="datetime1">
              <a:rPr lang="sk-SK" smtClean="0"/>
              <a:t>3. 8. 2023</a:t>
            </a:fld>
            <a:endParaRPr lang="en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89592-9A9F-6DDA-48DA-3ACEE313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76F85-F175-156F-93F0-61F9F740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2865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3FE7B-7CE9-3BC2-05C9-EF60C3A8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D7D8-1931-4A4A-8D5C-2FB703306A06}" type="datetime1">
              <a:rPr lang="sk-SK" smtClean="0"/>
              <a:t>3. 8. 2023</a:t>
            </a:fld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B5C4C-0BD3-CF54-9E88-F2ACB1E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3478E-9C74-86C6-4A38-D839EB67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04864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ACDA-9D3C-E283-FE23-EB5F13CC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56F4-E7A5-7F0E-4215-640D5192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32B0A-E690-9806-F93E-E7633EA15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074FD-5F17-2A95-2447-C2125350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498-D741-BD43-8996-F824631024C2}" type="datetime1">
              <a:rPr lang="sk-SK" smtClean="0"/>
              <a:t>3. 8. 2023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B9DFD-2DC7-739B-6287-BD2C139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2B083-8D65-7FCA-6F34-0F92247F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82287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726F-546E-96EE-70DA-E84868B0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1172E-19E9-FDA0-A7CE-83ECA00F6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B95B1-DEC6-9278-CD87-8A4F5E44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101CE-58C3-F362-05EC-24D55AB4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3A90-564B-2649-8CFC-8BEDEDBE99CC}" type="datetime1">
              <a:rPr lang="sk-SK" smtClean="0"/>
              <a:t>3. 8. 2023</a:t>
            </a:fld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A0A9C-809F-3DC6-BD09-832D01F6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6EB60-426D-D166-4B86-80B8CF8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76844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8DC58-534A-0D1C-C036-85678B3C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42CE7-748F-85C7-FC0B-D4E3735F9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AA20A-E055-8BBB-D2F2-27860AC97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BA8-B276-1145-9516-F7A3A1E213E1}" type="datetime1">
              <a:rPr lang="sk-SK" smtClean="0"/>
              <a:t>3. 8. 2023</a:t>
            </a:fld>
            <a:endParaRPr lang="en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1E4B-CFED-2C41-B3D1-8FEFB5DED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FF6B-F0AD-78B8-2406-A0290D7FA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D289-9156-D948-92DD-A9D147D8AADA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7488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26" y="1122363"/>
            <a:ext cx="5097898" cy="2387600"/>
          </a:xfrm>
        </p:spPr>
        <p:txBody>
          <a:bodyPr>
            <a:normAutofit/>
          </a:bodyPr>
          <a:lstStyle/>
          <a:p>
            <a:pPr algn="l"/>
            <a:r>
              <a:rPr lang="sk-SK" sz="4500" b="1" dirty="0" smtClean="0">
                <a:solidFill>
                  <a:schemeClr val="bg1"/>
                </a:solidFill>
                <a:latin typeface="Helvetica" pitchFamily="2" charset="0"/>
              </a:rPr>
              <a:t>Prieskum spokojnosti</a:t>
            </a:r>
            <a:endParaRPr lang="en-SK" sz="4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026" y="3602038"/>
            <a:ext cx="5097898" cy="5596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sz="2000" dirty="0" smtClean="0">
                <a:solidFill>
                  <a:schemeClr val="bg1"/>
                </a:solidFill>
                <a:latin typeface="Helvetica" pitchFamily="2" charset="0"/>
              </a:rPr>
              <a:t>príjemcovia COVID-pomoci v odvetviach cestovného ruchu a cestnej dopravy</a:t>
            </a:r>
            <a:endParaRPr lang="en-SK" sz="2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 smtClean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fld id="{D1B3D289-9156-D948-92DD-A9D147D8AADA}" type="slidenum">
              <a:rPr lang="en-SK" sz="2000" b="1" smtClean="0">
                <a:solidFill>
                  <a:srgbClr val="0055A0"/>
                </a:solidFill>
              </a:rPr>
              <a:t>3</a:t>
            </a:fld>
            <a:endParaRPr lang="en-SK" sz="2000" b="1" dirty="0">
              <a:solidFill>
                <a:srgbClr val="0055A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8"/>
            <a:ext cx="11746524" cy="474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200" dirty="0" smtClean="0">
                <a:latin typeface="Helvetica" pitchFamily="2" charset="0"/>
              </a:rPr>
              <a:t>V</a:t>
            </a:r>
            <a:r>
              <a:rPr lang="sk-SK" sz="1200" dirty="0">
                <a:latin typeface="Helvetica" pitchFamily="2" charset="0"/>
              </a:rPr>
              <a:t> dňoch 10. </a:t>
            </a:r>
            <a:r>
              <a:rPr lang="sk-SK" sz="1200" dirty="0">
                <a:latin typeface="Helvetica" pitchFamily="2" charset="0"/>
              </a:rPr>
              <a:t>– 28. februára 2023 zrealizovala sekcia cestovného ruchu Ministerstva dopravy Slovenskej republiky (ďalej aj „ministerstvo“ alebo „MD SR“) dotazník u príjemcov COVID-pomoci v odvetviach cestovného ruchu a cestnej dopravy, ktorým bola v predchádzajúcom období poskytovaná minimálna alebo štátna pomoc s cieľom zmiernenia dopadov </a:t>
            </a:r>
            <a:r>
              <a:rPr lang="sk-SK" sz="1200" dirty="0" err="1">
                <a:latin typeface="Helvetica" pitchFamily="2" charset="0"/>
              </a:rPr>
              <a:t>protipandemických</a:t>
            </a:r>
            <a:r>
              <a:rPr lang="sk-SK" sz="1200" dirty="0">
                <a:latin typeface="Helvetica" pitchFamily="2" charset="0"/>
              </a:rPr>
              <a:t> opatrení zavedených na Slovensku v dôsledku pandémie ochorenia COVID-19.</a:t>
            </a:r>
          </a:p>
          <a:p>
            <a:pPr algn="just"/>
            <a:r>
              <a:rPr lang="sk-SK" sz="1200" dirty="0" smtClean="0">
                <a:latin typeface="Helvetica" pitchFamily="2" charset="0"/>
              </a:rPr>
              <a:t>Prieskum </a:t>
            </a:r>
            <a:r>
              <a:rPr lang="sk-SK" sz="1200" dirty="0">
                <a:latin typeface="Helvetica" pitchFamily="2" charset="0"/>
              </a:rPr>
              <a:t>bol zameraný na zisťovanie spokojnosti prijímateľov pomoci z pohľadu adresnosti pomoci, jej včasnosti a dostatočnosti rozsahu poskytovanej pomoci.</a:t>
            </a:r>
          </a:p>
          <a:p>
            <a:pPr algn="just"/>
            <a:endParaRPr lang="en-SK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</a:t>
            </a:r>
            <a:r>
              <a:rPr lang="sk-SK" sz="3500" b="1" dirty="0" smtClean="0">
                <a:solidFill>
                  <a:schemeClr val="bg1"/>
                </a:solidFill>
                <a:latin typeface="Helvetica" pitchFamily="2" charset="0"/>
              </a:rPr>
              <a:t>spokojnosti – </a:t>
            </a:r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85" y="92873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Dotazník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7"/>
            <a:ext cx="11746524" cy="494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Celkom 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bolo oslovených 6 331 žiadateľov, a </a:t>
            </a: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to 5994 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z odvetvia cestovného </a:t>
            </a: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ruchu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a 337 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z odvetvia cestnej dopravy. </a:t>
            </a:r>
            <a:endParaRPr lang="sk-SK" sz="1200" dirty="0" smtClean="0">
              <a:solidFill>
                <a:prstClr val="black"/>
              </a:solidFill>
              <a:latin typeface="Helvetica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1200" dirty="0">
              <a:solidFill>
                <a:prstClr val="black"/>
              </a:solidFill>
              <a:latin typeface="Helvetica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Svojimi vstupmi sa do prieskumu zapojilo spolu 1 202 žiadateľov, čo predstavuje 19% účasť na prieskume, z celkového počtu oslovených žiadateľov, pričom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-    1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 101 (91,5%) tvorilo odvetvie cestovného ruchu,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101 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(8,5%) tvorilo odvetvie cestná doprava. </a:t>
            </a:r>
            <a:endParaRPr lang="sk-SK" sz="1200" dirty="0" smtClean="0">
              <a:solidFill>
                <a:prstClr val="black"/>
              </a:solidFill>
              <a:latin typeface="Helvetica" pitchFamily="2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k-SK" sz="1200" dirty="0">
              <a:solidFill>
                <a:prstClr val="black"/>
              </a:solidFill>
              <a:latin typeface="Helvetica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itchFamily="2" charset="0"/>
              </a:rPr>
              <a:t>Percentuálny 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podiel reakcií na dotazník v jednotlivých segmentoch však bol nepomerný, čo vyplýva z veľkosti vzoriek pre jednotlivé segmenty. Z odvetvia cestovného ruchu reagovalo na dotazník 18,4% oslovených žiadateľov a z odvetvia cestnej dopravy až 30% oslovených žiadateľov. </a:t>
            </a:r>
            <a:endParaRPr lang="sk-SK" sz="1200" dirty="0" smtClean="0">
              <a:solidFill>
                <a:prstClr val="black"/>
              </a:solidFill>
              <a:latin typeface="Helvetica" pitchFamily="2" charset="0"/>
            </a:endParaRPr>
          </a:p>
          <a:p>
            <a:pPr lvl="0" algn="just"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Dotazník bol tvorený jednou úvodnou, distribučnou otázkou do jednotlivých odvetví, v prípade výberu odvetvia „cestná doprava“ následne jednou samostatnou otázkou pre odvetvie cestnej dopravy a piatimi spoločnými otázkami. Všetky otázky boli uzavreté. Selekcia jedinej odpovede ku každej otázke bola povinná.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sk-SK" sz="1200" u="sng" dirty="0">
              <a:solidFill>
                <a:prstClr val="black"/>
              </a:solidFill>
              <a:latin typeface="Helvetica" pitchFamily="2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u="sng" dirty="0">
                <a:solidFill>
                  <a:prstClr val="black"/>
                </a:solidFill>
                <a:latin typeface="Helvetica" pitchFamily="2" charset="0"/>
              </a:rPr>
              <a:t>Distribučná otázka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1) Ste subjekt, ktorý využil niektorú zo schém COVID-pomoci a pôsobíte v cestovnom ruchu alebo v cestnej doprave?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u="sng" dirty="0">
                <a:solidFill>
                  <a:prstClr val="black"/>
                </a:solidFill>
                <a:latin typeface="Helvetica" pitchFamily="2" charset="0"/>
              </a:rPr>
              <a:t>Samostatná otázka pre odvetvie cestnej dopravy: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2) Bola Vám poskytnutá finančná pomoc z Ministerstva hospodárstva v zmysle schémy minimálnej pomoci č. DM-19/2021?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u="sng" dirty="0">
                <a:solidFill>
                  <a:prstClr val="black"/>
                </a:solidFill>
                <a:latin typeface="Helvetica" pitchFamily="2" charset="0"/>
              </a:rPr>
              <a:t>Spoločné otázky: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1) Ako vnímate s odstupom času administratívnu náročnosť pri vypĺňaní žiadosti a/alebo uzatváraní zmluvy?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2) S odstupom času považujete poskytnutie pomoci MD SR, s ohľadom na vonkajšie činitele, za dostatočne včasné?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3) Považujete výšku poskytnutej pomoci pre zachovanie Vášho podnikania za dostatočnú?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4) Museli by ste ukončiť podnikanie v prípade, ak by štát nekompenzoval straty a fixne náklady formou poskytnutej COVID-pomoci?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5) Bola odborná pomoc poskytnutá zamestnancami MD SR pre žiadateľov v procese podávania žiadosti, či uzatvárania zmlúv </a:t>
            </a:r>
            <a:r>
              <a:rPr lang="sk-SK" sz="1200" dirty="0" err="1">
                <a:solidFill>
                  <a:prstClr val="black"/>
                </a:solidFill>
                <a:latin typeface="Helvetica" pitchFamily="2" charset="0"/>
              </a:rPr>
              <a:t>proklientsky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 orientovaná?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sk-SK" sz="1200" dirty="0">
              <a:solidFill>
                <a:prstClr val="black"/>
              </a:solidFill>
              <a:latin typeface="Helvetica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Otázka č. 1, distribuovala respondentov do odvetví a) cestovný ruch alebo b) cestná doprava, pričom oblasť cestovného ruchu tvorili povinne voliteľné </a:t>
            </a:r>
            <a:r>
              <a:rPr lang="sk-SK" sz="1200" dirty="0" err="1">
                <a:solidFill>
                  <a:prstClr val="black"/>
                </a:solidFill>
                <a:latin typeface="Helvetica" pitchFamily="2" charset="0"/>
              </a:rPr>
              <a:t>subkategórie</a:t>
            </a: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, a to a1) cestovná agentúra/cestovná kancelária (ďalej aj „CA/CK“) alebo a2) ostatné činnosti.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Otázka č. 2, len pre cestnú dopravu, mala jednoduchý výber z možností áno – nie.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itchFamily="2" charset="0"/>
              </a:rPr>
              <a:t>Spoločné otázky č. 1 – 5 umožňovali výber jednej zo štyroch možností v škále „áno“, „skôr áno“, „skôr nie“ a „nie“, resp. v slovnom ekvivalente podľa formulácie otázky. </a:t>
            </a:r>
          </a:p>
        </p:txBody>
      </p:sp>
    </p:spTree>
    <p:extLst>
      <p:ext uri="{BB962C8B-B14F-4D97-AF65-F5344CB8AC3E}">
        <p14:creationId xmlns:p14="http://schemas.microsoft.com/office/powerpoint/2010/main" val="147315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920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Spoločné dáta za prieskum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7" y="1378217"/>
            <a:ext cx="11746524" cy="4949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Z</a:t>
            </a: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 celkového počtu 1202 respondentov bolo 101 z cestnej dopravy, pričom až 97 z nich čerpalo finančnú pomoc aj prostredníctvom Schémy minimálnej pomoci Ministerstva hospodárstva Slovenskej republiky (ďalej aj „MH SR“) č. DM-19/2021 a 1 101 respondentov bolo z cestovného ruchu, z ktorých 191 tvorili zástupcovia cestovných agentúr a kancelárií a 910 podnikatelia v niektorej z ostatných činností odvetvia cestovného ruchu. V kumulatívnej rovine boli voľby odpovedí respondentov z cestnej dopravy a cestovného ruchu zhodné, čo vyplýva z počtu odpovedí v jednotlivých odvetviach.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Mierny </a:t>
            </a: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rozdiel bol vo vnímaní včasnosti a dostatočnosti poskytovanej pomoci v prospech cestnej dopravy a naopak v administratívnej náročnosti žiadosti v prospech cestovného ruchu. </a:t>
            </a:r>
            <a:endParaRPr lang="sk-SK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Náročnosť </a:t>
            </a: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vypĺňania žiadostí bola vnímaná ako jednoduchá. Až 41,60% respondentov uvádza subjektívne vnímanie administratívnej náročnosti ako „menej náročné“. Hraničné odpovede „veľmi náročná“ uviedlo 10,15% a „nenáročná“ 9,07% respondentov</a:t>
            </a: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Včasnosť </a:t>
            </a: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poskytovanej pomoci bola vnímaná viac ako nedostatočná. Spolu až 60,57% respondentov uviedlo vnímanie pomoci za pomalé alebo veľmi pomalé – v pomere 2:1. Z pozitívnych odpovedí vníma pomoc ako rýchlu 37,69% a ako veľmi rýchlu len 1,75% respondentov.  </a:t>
            </a:r>
            <a:endParaRPr lang="sk-SK" sz="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Finančná </a:t>
            </a:r>
            <a:r>
              <a:rPr lang="sk-SK" sz="1200" dirty="0">
                <a:latin typeface="Helvetica" panose="020B0604020202020204" pitchFamily="34" charset="0"/>
                <a:cs typeface="Helvetica" panose="020B0604020202020204" pitchFamily="34" charset="0"/>
              </a:rPr>
              <a:t>pomoc ako podpora zachovania podnikania bola v takmer polovici odpovedí uvádzaná ako nedostatočná a zároveň ako dostatočná. Rovnaký rozdiel percentuálnych bodov od stredu mali negatívne odpovede, 45,67% a pozitívne odpovede, 35,86%. Podľa prieskumu len 2% respondentov považovali pomoc pre zachovanie ich podnikania za úplne dostatočnú. </a:t>
            </a:r>
            <a:endParaRPr lang="sk-SK" sz="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sk-SK" sz="12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V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nadväznosti na predchádzajúcu otázku bola otázka zameraná na to, či by žiadatelia ukončili svoje podnikanie ak by štát nekompenzoval straty v dôsledku zavedených </a:t>
            </a:r>
            <a:r>
              <a:rPr lang="sk-SK" sz="12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protipandemických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opatrení. Viac ako dve tretiny respondentov uviedli, že bez poskytovanej pomoci by podnikanie určite alebo pravdepodobne ukončili, a to počtom 27,70% odpovedí „áno“ a 45,09% odpovedí „určite áno“. Len 6,41% podnikateľov uvádzalo, že podnikanie by neukončili ani bez čerpanej pomoci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endParaRPr lang="sk-SK" sz="12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Vysoko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pozitívne bol vnímaný prístup zamestnancov ministerstva. V otázke </a:t>
            </a:r>
            <a:r>
              <a:rPr lang="sk-SK" sz="12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proklientského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prístupu a odbornosti zamestnancov uviedlo až 80% respondentov možnosť „áno“ alebo „skôr áno“ v pomere 1:2 a len 6,66% uviedlo svoju nespokojnosť formou odpovede „nie“.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Nasledujúce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kapitoly podrobnejšie popisujú spoločné dotazníkové odpovede respondentov v každom odvetví samostatne.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sk-SK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0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920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Cestovný ruch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8"/>
            <a:ext cx="11746524" cy="4752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V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rámci odvetvia cestovného ruchu bola otázka č.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k administratívnej náročnosti pomoci spojená s predkladaním žiadostí alebo návrhov zmlúv považovaná rovnakou váhou za nenáročnú ako za náročnú. Z celkového počtu respondentov, 443 (40,24%) uviedlo možnosť „náročná“ a 446 respondentov (40,15%) uviedlo možnosť „menej náročná“. Zároveň, len 98 respondentov z 1 101 (8,90%) považuje spracúvanie podkladov pre pomoc za nenáročné. </a:t>
            </a: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a ich hodnoty boli: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Veľmi náročná	CA/CK: 14		ostatné činnosti: 100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Náročná		CA/CK: 81		ostatné činnosti: 362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Menej náročná 	CA/CK: 82		ostatné činnosti: 364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Nenáročná		CA/CK: 14		ostatné činnosti: 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84</a:t>
            </a: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V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otázke č.2 - včasnosť poskytovanej pomoci je jej vnímanie rozdielne v rámci </a:t>
            </a:r>
            <a:r>
              <a:rPr lang="sk-SK" sz="12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subkategórií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cestovné kancelárie/agentúry a niektorú z ostatných činností cestovného ruchu. Kým CA/CK uvádzajú najčastejšie odpoveď „relatívne rýchla“, až 45,03% odpovedí, pri respondentoch z ostatných činností je najčastejšia odpoveď „pomalé“ s podielom 41,43%. Najmenej uvádzaná odpoveď „rýchle“ je zhodná pre obe skupiny, s podielom 1,82% za všetky činnosti spolu. </a:t>
            </a: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a ich hodnoty boli: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Veľmi pomalé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22		ostatné činnosti: 197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Pomalé 		CA/CK: 79		ostatné činnosti: 377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Relatívne rýchle	CA/CK: 86		ostatné činnosti: 320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Rýchle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4		ostatné činnosti: 16</a:t>
            </a:r>
          </a:p>
          <a:p>
            <a:pPr algn="just"/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3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920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Cestovný ruch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7"/>
            <a:ext cx="11746524" cy="494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Rovnaký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pomer odpovedí v skupinách činností ako pri predchádzajúcej otázke bol aj pri otázke č.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o tom, či je výška poskytnutej pomoci ministerstvom vnímaná ako dostatočná.  Pokým CA/CK uvádzali najčastejšie pozitívnu odpoveď, až 48,69% „dostatočnú“, tak v rámci ostatných činností bola najčastejšia odpoveď „nedostatočnú“ s podielom 47,91%. Aj pri tejto otázke bola najmenej uvádzaná odpoveď označujúca najväčšiu spokojnosť, teda „úplne dostatočnú“, pričom pri CA/CK predstavovala 3,66% podiel a pri ostatných činnostiach len 1,21%. Podľa celkového podielu pozitívnych a negatívnych odpovedí je zrejmé, že CA/CK vnímali výšku poskytovanej pomoci viac pozitívne, až 52,36% odpovedí, zatiaľ čo zástupcovia ostatných činností ju vnímali viac ako nedostatočnú, a to až 66,48% podielom negatívnych odpovedí.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Úplne nedostatočná	CA/CK: 20		ostatné činnosti: 169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Nedostatočná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71		ostatné činnosti: 436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Dostatočná 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93		ostatné činnosti: 294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Úplne dostatočná	CA/CK: 7		ostatné činnosti: 11</a:t>
            </a: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 posledných dvoch otázkach č. 4 a č.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 bol postoj oboch skupín činností rovnaký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V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prípade nutnosti ukončiť podnikanie ak by štát neponúkal kompenzácie formou COVID-pomoci až 44,60% respondentov uvádzalo odpoveď „skôr áno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“. Len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6,54% respondentov uviedlo, že by v podnikaní pokračovali aj bez pomoci 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štátu.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 celkovom pomere pozitívnych a negatívnych odpovedí na otázku ukončenia podnikania bez pomoci štátu až 72,21% respondentov by svoje podnikanie ukončilo. </a:t>
            </a:r>
            <a:endParaRPr lang="sk-SK" sz="12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Áno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54		ostatné činnosti: 250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áno		CA/CK: 90		ostatné činnosti: 401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nie		CA/CK: 33		ostatné činnosti: 201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14		ostatné činnosti: 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Viac ako tri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štvrtiny z 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nich vníma odbornosť a proklientskú orientáciu pracovníkov ministerstva pozitívne. Odpoveď „skôr áno“ uviedlo viac ako polovica všetkých, 50,77% a 27,97% uviedlo odpoveď „áno“. Nespokojnosť uviedlo len 21,25% respondentov, z ktorých „skôr nie“ uviedlo 14,71% a „nie“ len 6,54% všetkých respondentov.  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Áno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66		ostatné činnosti: 242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áno		CA/CK: 93		ostatné činnosti: 466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nie		CA/CK: 20		ostatné činnosti: 142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CA/CK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12		ostatné činnosti: 60</a:t>
            </a:r>
          </a:p>
          <a:p>
            <a:pPr algn="l"/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5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920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Cestná doprava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8"/>
            <a:ext cx="11746524" cy="4752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dotazníku adresovanom žiadateľom o COVID-pomoc v odvetví cestnej dopravy sú výsledné hodnoty odpovedí súčtom odpovedí žiadateľov, ktorí využili okrem pomoci Ministerstva dopravy aj pomoc Ministerstva hospodárstva. </a:t>
            </a: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Podiely odpovede „nie“ pri samostatnej otázke č. 2 k čerpaniu pomoci zo schémy MH SR, sú v promile. Podľa odpovedí je zrejmé, že v odvetví cestnej dopravy podnikatelia využívali všetky dostupné formy pomoci štátu pri </a:t>
            </a:r>
            <a:r>
              <a:rPr lang="sk-SK" sz="12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sanovaní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strát z podnikania v dôsledku COVID-opatrení.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Áno:			97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Nie:			4</a:t>
            </a:r>
          </a:p>
          <a:p>
            <a:pPr algn="just"/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Administratívna náročnosť predkladania žiadostí alebo zmlúv hodnotená v spoločnej otázke č.1, bola podnikateľmi v oblasti cestnej dopravy vnímaná najviac v stredových hodnotách. Len 7,92% odpovedí bolo v krajne negatívnom vnímaní s odpoveďou „veľmi náročná“. 81,19% prijímateľov pomoci zhodnotilo administratívnu náročnosť ako mierne náročnú až náročnú, pričom jednotlivo bol pomer odpovedí „menej náročná“ s podielom 53,47% a „náročná“ s 27,72% podielom odpovedí.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Veľmi náročná: 	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Náročná:		28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Menej náročná:	54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Nenáročná: 		11</a:t>
            </a:r>
          </a:p>
          <a:p>
            <a:pPr algn="just"/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Aj v nasledujúcej otázke č. 2, k včasnosti pomoci subjektmi v cestnej doprave boli stredové hodnoty najčastejšie. Pozitívne, za relatívne rýchlu alebo rýchlu, považovalo poskytovanú pomoc spolu  47,52% respondentov, pričom z týchto možností až 98% tvorila odpoveď „relatívne rýchle“. Nedostatočne vnímalo včasnosť pomoci 41,58% respondentov. Pomer v negatívnych odpovediach bol medzi pomalou a veľmi pomalou pomocou 1:3.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Veľmi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pomalé:	14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Pomalé:		39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Relatívne rýchle:	47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Rýchle:		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2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26DD-1A5C-E13B-1AB4-F6A6F324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9633"/>
            <a:ext cx="12191999" cy="800692"/>
          </a:xfrm>
        </p:spPr>
        <p:txBody>
          <a:bodyPr>
            <a:normAutofit/>
          </a:bodyPr>
          <a:lstStyle/>
          <a:p>
            <a:r>
              <a:rPr lang="sk-SK" sz="3500" b="1" dirty="0">
                <a:solidFill>
                  <a:schemeClr val="bg1"/>
                </a:solidFill>
                <a:latin typeface="Helvetica" pitchFamily="2" charset="0"/>
              </a:rPr>
              <a:t>Prieskum spokojnosti – COVID pomoc</a:t>
            </a:r>
            <a:endParaRPr lang="en-SK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9202"/>
            <a:ext cx="12191999" cy="361078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rgbClr val="0055A0"/>
                </a:solidFill>
                <a:latin typeface="Helvetica" pitchFamily="2" charset="0"/>
              </a:rPr>
              <a:t>Cestná doprava</a:t>
            </a:r>
            <a:endParaRPr lang="en-SK" sz="1600" dirty="0">
              <a:solidFill>
                <a:srgbClr val="0055A0"/>
              </a:solidFill>
              <a:latin typeface="Helvetica" pitchFamily="2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1020CCC-1935-4178-BB12-130CA7FB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433" y="6327923"/>
            <a:ext cx="1950009" cy="3097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D289-9156-D948-92DD-A9D147D8AADA}" type="slidenum">
              <a:rPr kumimoji="0" lang="en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K" sz="20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4AF97A-9D04-CE94-79FE-162B602BFB99}"/>
              </a:ext>
            </a:extLst>
          </p:cNvPr>
          <p:cNvSpPr txBox="1">
            <a:spLocks/>
          </p:cNvSpPr>
          <p:nvPr/>
        </p:nvSpPr>
        <p:spPr>
          <a:xfrm>
            <a:off x="222739" y="1378218"/>
            <a:ext cx="11746524" cy="4752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Rovnako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aj z nasledujúcich odpovedí je zrejmé, že výšku pomoci považoval za dostatočnú a nedostatočnú porovnateľný podiel žiadateľov s podielom mierne prevyšujúcim 40% všetkých odpovedí.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Najčastejšia odpoveď na otázku č. 3, s podielom 43,56%, tvorila možnosť „dostatočnú“. Možnosť „nedostatočnú“ uvádzalo 41,58% respondentov.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 úplne dostatočnú považovalo pomoc len 5,94% subjektov v cestnej 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doprave.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Úplne nedostatočná:	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Nedostatočná: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Dostatočná: 		44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Úplne dostatočná: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Otázkou č. 4 sa zisťovalo, či by podnikatelia museli bez poskytovanej pomoci štátu ukončiť svoje podnikanie. Viac ako tri štvrtiny respondentov sa prikláňalo k pozitívnym odpovediam. Najčastejšia možnosť, „skôr áno“, tvorila až 50,50% všetkých odpovedí a možnosť „áno“ uvádzalo 28,71% respondentov.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Len 4,95% subjektov v cestnej doprave by bez štátnej pomoci svoje podnikanie neukončilo. </a:t>
            </a:r>
            <a:endParaRPr lang="sk-SK" sz="12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  <a:endParaRPr lang="sk-SK" sz="12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Áno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áno: 		51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nie: 		16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Nie: 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Aj v prípade oblasti cestnej dopravy bola odbornosť a proklientská orientovanosť zamestnancov ministerstva v poslednej otázke č. 5 vnímaná veľmi pozitívne. Až 84,16% respondentov uvádzalo niektorú z pozitívnych možností, a to najčastejšie možnosť „skôr áno“, vo viac ako polovici všetkých odpovedí (51,49%) a možnosť „áno“ v 32,67% odpovedí. Naopak negatívnu možnosť “skôr nie“ a „nie“ uvádzalo zhodne len 7,92% respondentov.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sk-SK" sz="500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Odpovede </a:t>
            </a: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 ich hodnoty boli: </a:t>
            </a:r>
            <a:endParaRPr lang="sk-SK" sz="5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Áno: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áno: 		52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Skôr nie: 		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Nie: 		</a:t>
            </a:r>
            <a:r>
              <a:rPr lang="sk-SK" sz="12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sk-SK" sz="1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_x00f3_ria xmlns="b2ea0f5d-1ae2-477f-aca4-61eb0c8175ef">Jednotná prezentácia</Kateg_x00f3_ria>
    <Poradie xmlns="b2ea0f5d-1ae2-477f-aca4-61eb0c8175ef">1</Poradi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03A835DC56C849812F87A12BE77F14" ma:contentTypeVersion="3" ma:contentTypeDescription="Umožňuje vytvoriť nový dokument." ma:contentTypeScope="" ma:versionID="8af7bfc846f7904dd7effbf7ee1d9ad7">
  <xsd:schema xmlns:xsd="http://www.w3.org/2001/XMLSchema" xmlns:xs="http://www.w3.org/2001/XMLSchema" xmlns:p="http://schemas.microsoft.com/office/2006/metadata/properties" xmlns:ns2="b2ea0f5d-1ae2-477f-aca4-61eb0c8175ef" xmlns:ns3="33faa684-7c97-456e-af35-90595973ca15" targetNamespace="http://schemas.microsoft.com/office/2006/metadata/properties" ma:root="true" ma:fieldsID="83eddfdce764a4c705515612fcfbe3a1" ns2:_="" ns3:_="">
    <xsd:import namespace="b2ea0f5d-1ae2-477f-aca4-61eb0c8175ef"/>
    <xsd:import namespace="33faa684-7c97-456e-af35-90595973ca15"/>
    <xsd:element name="properties">
      <xsd:complexType>
        <xsd:sequence>
          <xsd:element name="documentManagement">
            <xsd:complexType>
              <xsd:all>
                <xsd:element ref="ns2:Kateg_x00f3_ria" minOccurs="0"/>
                <xsd:element ref="ns3:SharedWithUsers" minOccurs="0"/>
                <xsd:element ref="ns2:Porad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a0f5d-1ae2-477f-aca4-61eb0c8175ef" elementFormDefault="qualified">
    <xsd:import namespace="http://schemas.microsoft.com/office/2006/documentManagement/types"/>
    <xsd:import namespace="http://schemas.microsoft.com/office/infopath/2007/PartnerControls"/>
    <xsd:element name="Kateg_x00f3_ria" ma:index="8" nillable="true" ma:displayName="Kategória" ma:default="Šablóny" ma:format="Dropdown" ma:internalName="Kateg_x00f3_ria">
      <xsd:simpleType>
        <xsd:restriction base="dms:Choice">
          <xsd:enumeration value="Šablóny"/>
          <xsd:enumeration value="Jednotná prezentácia"/>
          <xsd:enumeration value="Logo ministertva"/>
        </xsd:restriction>
      </xsd:simpleType>
    </xsd:element>
    <xsd:element name="Poradie" ma:index="10" nillable="true" ma:displayName="Poradie" ma:internalName="Poradi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aa684-7c97-456e-af35-90595973ca1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4E7FC-5C85-434E-BB04-2562F846017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b2ea0f5d-1ae2-477f-aca4-61eb0c8175ef"/>
    <ds:schemaRef ds:uri="33faa684-7c97-456e-af35-90595973ca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C4748A-14D5-40A2-A92B-762F3D8F0D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DAF33-7BF4-4C92-83F7-AB497A7E4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a0f5d-1ae2-477f-aca4-61eb0c8175ef"/>
    <ds:schemaRef ds:uri="33faa684-7c97-456e-af35-90595973c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2385</Words>
  <Application>Microsoft Office PowerPoint</Application>
  <PresentationFormat>Širokouhlá</PresentationFormat>
  <Paragraphs>137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Prieskum spokojnosti</vt:lpstr>
      <vt:lpstr>Prieskum spokojnosti – COVID pomoc</vt:lpstr>
      <vt:lpstr>Prieskum spokojnosti – COVID pomoc</vt:lpstr>
      <vt:lpstr>Prieskum spokojnosti – COVID pomoc</vt:lpstr>
      <vt:lpstr>Prieskum spokojnosti – COVID pomoc</vt:lpstr>
      <vt:lpstr>Prieskum spokojnosti – COVID pomoc</vt:lpstr>
      <vt:lpstr>Prieskum spokojnosti – COVID pomoc</vt:lpstr>
      <vt:lpstr>Prieskum spokojnosti – COVID pomoc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Samuel Králik</dc:creator>
  <cp:lastModifiedBy>Dobálová, Elena</cp:lastModifiedBy>
  <cp:revision>7</cp:revision>
  <dcterms:created xsi:type="dcterms:W3CDTF">2022-12-01T09:09:24Z</dcterms:created>
  <dcterms:modified xsi:type="dcterms:W3CDTF">2023-08-03T08:15:49Z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0x010100B103A835DC56C849812F87A12BE77F14</vt:lpwstr>
  </property>
</Properties>
</file>